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webextensions/webextension2.xml" ContentType="application/vnd.ms-office.webextens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webextensions/webextension3.xml" ContentType="application/vnd.ms-office.webextension+xml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74" r:id="rId6"/>
    <p:sldId id="270" r:id="rId7"/>
    <p:sldId id="272" r:id="rId8"/>
    <p:sldId id="262" r:id="rId9"/>
    <p:sldId id="263" r:id="rId10"/>
    <p:sldId id="264" r:id="rId11"/>
    <p:sldId id="279" r:id="rId12"/>
    <p:sldId id="280" r:id="rId13"/>
    <p:sldId id="281" r:id="rId14"/>
    <p:sldId id="283" r:id="rId15"/>
    <p:sldId id="284" r:id="rId16"/>
    <p:sldId id="273" r:id="rId17"/>
    <p:sldId id="265" r:id="rId18"/>
    <p:sldId id="266" r:id="rId19"/>
    <p:sldId id="267" r:id="rId20"/>
    <p:sldId id="268" r:id="rId21"/>
    <p:sldId id="269" r:id="rId22"/>
    <p:sldId id="275" r:id="rId23"/>
    <p:sldId id="276" r:id="rId24"/>
    <p:sldId id="277" r:id="rId25"/>
    <p:sldId id="278" r:id="rId26"/>
    <p:sldId id="285" r:id="rId27"/>
    <p:sldId id="286" r:id="rId28"/>
    <p:sldId id="287" r:id="rId29"/>
    <p:sldId id="289" r:id="rId30"/>
    <p:sldId id="292" r:id="rId31"/>
    <p:sldId id="290" r:id="rId32"/>
    <p:sldId id="291" r:id="rId33"/>
    <p:sldId id="293" r:id="rId34"/>
    <p:sldId id="294" r:id="rId35"/>
    <p:sldId id="295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2618" autoAdjust="0"/>
  </p:normalViewPr>
  <p:slideViewPr>
    <p:cSldViewPr snapToGrid="0">
      <p:cViewPr varScale="1">
        <p:scale>
          <a:sx n="92" d="100"/>
          <a:sy n="92" d="100"/>
        </p:scale>
        <p:origin x="4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MessageSender</a:t>
          </a:r>
          <a:endParaRPr lang="en-US" dirty="0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2733" custRadScaleInc="1973">
        <dgm:presLayoutVars>
          <dgm:bulletEnabled val="1"/>
        </dgm:presLayoutVars>
      </dgm:prSet>
      <dgm:spPr/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3291" custRadScaleInc="427">
        <dgm:presLayoutVars>
          <dgm:bulletEnabled val="1"/>
        </dgm:presLayoutVars>
      </dgm:prSet>
      <dgm:spPr/>
    </dgm:pt>
  </dgm:ptLst>
  <dgm:cxnLst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MessageReceiver</a:t>
          </a:r>
          <a:endParaRPr lang="en-US" dirty="0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1229" custRadScaleInc="980">
        <dgm:presLayoutVars>
          <dgm:bulletEnabled val="1"/>
        </dgm:presLayoutVars>
      </dgm:prSet>
      <dgm:spPr/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4652">
        <dgm:presLayoutVars>
          <dgm:bulletEnabled val="1"/>
        </dgm:presLayoutVars>
      </dgm:prSet>
      <dgm:spPr/>
    </dgm:pt>
  </dgm:ptLst>
  <dgm:cxnLst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19284-169E-4CAC-9D17-B877C84AFBF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59FA5-DF05-4F17-A409-8E228FB0B967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C18FAA80-5DFF-4C9F-9F32-BA278B351EE2}" type="sibTrans" cxnId="{940827BC-FE0E-435F-9C37-3920BAD141C0}">
      <dgm:prSet/>
      <dgm:spPr/>
      <dgm:t>
        <a:bodyPr/>
        <a:lstStyle/>
        <a:p>
          <a:endParaRPr lang="en-US"/>
        </a:p>
      </dgm:t>
    </dgm:pt>
    <dgm:pt modelId="{C562F5C0-9385-4288-AE75-6D865557CBBE}" type="parTrans" cxnId="{940827BC-FE0E-435F-9C37-3920BAD141C0}">
      <dgm:prSet/>
      <dgm:spPr/>
      <dgm:t>
        <a:bodyPr/>
        <a:lstStyle/>
        <a:p>
          <a:endParaRPr lang="en-US"/>
        </a:p>
      </dgm:t>
    </dgm:pt>
    <dgm:pt modelId="{609863B3-1C69-45D5-B0F4-A5F8BB79D2FD}">
      <dgm:prSet phldrT="[Text]"/>
      <dgm:spPr/>
      <dgm:t>
        <a:bodyPr/>
        <a:lstStyle/>
        <a:p>
          <a:r>
            <a:rPr lang="en-US" dirty="0"/>
            <a:t>Complete Abandon Defer </a:t>
          </a:r>
          <a:r>
            <a:rPr lang="en-US" dirty="0" err="1"/>
            <a:t>Deadletter</a:t>
          </a:r>
          <a:endParaRPr lang="en-US" dirty="0"/>
        </a:p>
      </dgm:t>
    </dgm:pt>
    <dgm:pt modelId="{A0E3D968-C45A-4CD6-8111-BD8B677DF8A8}" type="sibTrans" cxnId="{A6065730-6533-46E0-A19F-E9BBFE91CBD0}">
      <dgm:prSet/>
      <dgm:spPr/>
      <dgm:t>
        <a:bodyPr/>
        <a:lstStyle/>
        <a:p>
          <a:endParaRPr lang="en-US"/>
        </a:p>
      </dgm:t>
    </dgm:pt>
    <dgm:pt modelId="{9BABD8C8-D3C0-4679-A10B-F61C3E65FCE1}" type="parTrans" cxnId="{A6065730-6533-46E0-A19F-E9BBFE91CBD0}">
      <dgm:prSet/>
      <dgm:spPr/>
      <dgm:t>
        <a:bodyPr/>
        <a:lstStyle/>
        <a:p>
          <a:endParaRPr lang="en-US"/>
        </a:p>
      </dgm:t>
    </dgm:pt>
    <dgm:pt modelId="{451A9233-31CD-45E2-AC1D-DAF68E1B0685}" type="pres">
      <dgm:prSet presAssocID="{69719284-169E-4CAC-9D17-B877C84AFBFF}" presName="cycle" presStyleCnt="0">
        <dgm:presLayoutVars>
          <dgm:dir/>
          <dgm:resizeHandles val="exact"/>
        </dgm:presLayoutVars>
      </dgm:prSet>
      <dgm:spPr/>
    </dgm:pt>
    <dgm:pt modelId="{E1EA4F77-4E59-4B82-A213-EAF83E654A96}" type="pres">
      <dgm:prSet presAssocID="{609863B3-1C69-45D5-B0F4-A5F8BB79D2FD}" presName="dummy" presStyleCnt="0"/>
      <dgm:spPr/>
    </dgm:pt>
    <dgm:pt modelId="{EF824CA8-9F91-4887-8756-053483482399}" type="pres">
      <dgm:prSet presAssocID="{609863B3-1C69-45D5-B0F4-A5F8BB79D2FD}" presName="node" presStyleLbl="revTx" presStyleIdx="0" presStyleCnt="2">
        <dgm:presLayoutVars>
          <dgm:bulletEnabled val="1"/>
        </dgm:presLayoutVars>
      </dgm:prSet>
      <dgm:spPr/>
    </dgm:pt>
    <dgm:pt modelId="{BC435A70-C220-4E46-A928-F4F1C184542A}" type="pres">
      <dgm:prSet presAssocID="{A0E3D968-C45A-4CD6-8111-BD8B677DF8A8}" presName="sibTrans" presStyleLbl="node1" presStyleIdx="0" presStyleCnt="2" custLinFactNeighborY="667"/>
      <dgm:spPr/>
    </dgm:pt>
    <dgm:pt modelId="{F2ABC3E1-7128-4287-998C-BEAF07A1F639}" type="pres">
      <dgm:prSet presAssocID="{E7B59FA5-DF05-4F17-A409-8E228FB0B967}" presName="dummy" presStyleCnt="0"/>
      <dgm:spPr/>
    </dgm:pt>
    <dgm:pt modelId="{C0BA17BB-D015-4260-AE29-29ADFD7A68BD}" type="pres">
      <dgm:prSet presAssocID="{E7B59FA5-DF05-4F17-A409-8E228FB0B967}" presName="node" presStyleLbl="revTx" presStyleIdx="1" presStyleCnt="2">
        <dgm:presLayoutVars>
          <dgm:bulletEnabled val="1"/>
        </dgm:presLayoutVars>
      </dgm:prSet>
      <dgm:spPr/>
    </dgm:pt>
    <dgm:pt modelId="{4E604982-FE1D-4293-B776-416BCDF7EBAB}" type="pres">
      <dgm:prSet presAssocID="{C18FAA80-5DFF-4C9F-9F32-BA278B351EE2}" presName="sibTrans" presStyleLbl="node1" presStyleIdx="1" presStyleCnt="2"/>
      <dgm:spPr/>
    </dgm:pt>
  </dgm:ptLst>
  <dgm:cxnLst>
    <dgm:cxn modelId="{5589A4DD-85AF-440F-AF8E-CF748D792F83}" type="presOf" srcId="{C18FAA80-5DFF-4C9F-9F32-BA278B351EE2}" destId="{4E604982-FE1D-4293-B776-416BCDF7EBAB}" srcOrd="0" destOrd="0" presId="urn:microsoft.com/office/officeart/2005/8/layout/cycle1"/>
    <dgm:cxn modelId="{030E1017-6913-42BC-8E58-7D649741D318}" type="presOf" srcId="{A0E3D968-C45A-4CD6-8111-BD8B677DF8A8}" destId="{BC435A70-C220-4E46-A928-F4F1C184542A}" srcOrd="0" destOrd="0" presId="urn:microsoft.com/office/officeart/2005/8/layout/cycle1"/>
    <dgm:cxn modelId="{A6065730-6533-46E0-A19F-E9BBFE91CBD0}" srcId="{69719284-169E-4CAC-9D17-B877C84AFBFF}" destId="{609863B3-1C69-45D5-B0F4-A5F8BB79D2FD}" srcOrd="0" destOrd="0" parTransId="{9BABD8C8-D3C0-4679-A10B-F61C3E65FCE1}" sibTransId="{A0E3D968-C45A-4CD6-8111-BD8B677DF8A8}"/>
    <dgm:cxn modelId="{B78D7CCB-F24C-40BE-94C4-88DB3A018CB8}" type="presOf" srcId="{E7B59FA5-DF05-4F17-A409-8E228FB0B967}" destId="{C0BA17BB-D015-4260-AE29-29ADFD7A68BD}" srcOrd="0" destOrd="0" presId="urn:microsoft.com/office/officeart/2005/8/layout/cycle1"/>
    <dgm:cxn modelId="{AAE36F33-BB05-4392-91B7-BAA45D84E3DB}" type="presOf" srcId="{69719284-169E-4CAC-9D17-B877C84AFBFF}" destId="{451A9233-31CD-45E2-AC1D-DAF68E1B0685}" srcOrd="0" destOrd="0" presId="urn:microsoft.com/office/officeart/2005/8/layout/cycle1"/>
    <dgm:cxn modelId="{6CF5B4E9-40A4-4436-BFDF-FB782EC8DF31}" type="presOf" srcId="{609863B3-1C69-45D5-B0F4-A5F8BB79D2FD}" destId="{EF824CA8-9F91-4887-8756-053483482399}" srcOrd="0" destOrd="0" presId="urn:microsoft.com/office/officeart/2005/8/layout/cycle1"/>
    <dgm:cxn modelId="{940827BC-FE0E-435F-9C37-3920BAD141C0}" srcId="{69719284-169E-4CAC-9D17-B877C84AFBFF}" destId="{E7B59FA5-DF05-4F17-A409-8E228FB0B967}" srcOrd="1" destOrd="0" parTransId="{C562F5C0-9385-4288-AE75-6D865557CBBE}" sibTransId="{C18FAA80-5DFF-4C9F-9F32-BA278B351EE2}"/>
    <dgm:cxn modelId="{C3C6D3E0-0E85-44A1-9A92-277A234FD890}" type="presParOf" srcId="{451A9233-31CD-45E2-AC1D-DAF68E1B0685}" destId="{E1EA4F77-4E59-4B82-A213-EAF83E654A96}" srcOrd="0" destOrd="0" presId="urn:microsoft.com/office/officeart/2005/8/layout/cycle1"/>
    <dgm:cxn modelId="{FFF10480-3848-4FF6-A041-D997D792A226}" type="presParOf" srcId="{451A9233-31CD-45E2-AC1D-DAF68E1B0685}" destId="{EF824CA8-9F91-4887-8756-053483482399}" srcOrd="1" destOrd="0" presId="urn:microsoft.com/office/officeart/2005/8/layout/cycle1"/>
    <dgm:cxn modelId="{3B591278-F295-4608-ACB8-0F8EE89BD2AE}" type="presParOf" srcId="{451A9233-31CD-45E2-AC1D-DAF68E1B0685}" destId="{BC435A70-C220-4E46-A928-F4F1C184542A}" srcOrd="2" destOrd="0" presId="urn:microsoft.com/office/officeart/2005/8/layout/cycle1"/>
    <dgm:cxn modelId="{774C75D9-8A94-40F4-A4E6-DC9FC6D39DC0}" type="presParOf" srcId="{451A9233-31CD-45E2-AC1D-DAF68E1B0685}" destId="{F2ABC3E1-7128-4287-998C-BEAF07A1F639}" srcOrd="3" destOrd="0" presId="urn:microsoft.com/office/officeart/2005/8/layout/cycle1"/>
    <dgm:cxn modelId="{82D0011F-862E-42B1-BB50-3F1509F66FDE}" type="presParOf" srcId="{451A9233-31CD-45E2-AC1D-DAF68E1B0685}" destId="{C0BA17BB-D015-4260-AE29-29ADFD7A68BD}" srcOrd="4" destOrd="0" presId="urn:microsoft.com/office/officeart/2005/8/layout/cycle1"/>
    <dgm:cxn modelId="{D9297034-137E-4FDD-9964-34CDED76747C}" type="presParOf" srcId="{451A9233-31CD-45E2-AC1D-DAF68E1B0685}" destId="{4E604982-FE1D-4293-B776-416BCDF7EBAB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MessageSender</a:t>
          </a:r>
          <a:endParaRPr lang="en-US" sz="18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53448" y="-161296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56804" y="322923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42763" y="1009185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36033" y="1502455"/>
        <a:ext cx="2381718" cy="238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MessageReceiver</a:t>
          </a:r>
          <a:endParaRPr lang="en-US" sz="16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34185" y="-141145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37541" y="343074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50881" y="1028266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44151" y="1521536"/>
        <a:ext cx="2381718" cy="238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24CA8-9F91-4887-8756-053483482399}">
      <dsp:nvSpPr>
        <dsp:cNvPr id="0" name=""/>
        <dsp:cNvSpPr/>
      </dsp:nvSpPr>
      <dsp:spPr>
        <a:xfrm>
          <a:off x="1836698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Complete Abandon Defer </a:t>
          </a:r>
          <a:r>
            <a:rPr lang="en-US" sz="1900" kern="1200" dirty="0" err="1"/>
            <a:t>Deadletter</a:t>
          </a:r>
          <a:endParaRPr lang="en-US" sz="1900" kern="1200" dirty="0"/>
        </a:p>
      </dsp:txBody>
      <dsp:txXfrm>
        <a:off x="1836698" y="835308"/>
        <a:ext cx="1123478" cy="1123478"/>
      </dsp:txXfrm>
    </dsp:sp>
    <dsp:sp modelId="{BC435A70-C220-4E46-A928-F4F1C184542A}">
      <dsp:nvSpPr>
        <dsp:cNvPr id="0" name=""/>
        <dsp:cNvSpPr/>
      </dsp:nvSpPr>
      <dsp:spPr>
        <a:xfrm>
          <a:off x="325467" y="257305"/>
          <a:ext cx="2310305" cy="2310305"/>
        </a:xfrm>
        <a:prstGeom prst="circularArrow">
          <a:avLst>
            <a:gd name="adj1" fmla="val 9483"/>
            <a:gd name="adj2" fmla="val 684942"/>
            <a:gd name="adj3" fmla="val 7850838"/>
            <a:gd name="adj4" fmla="val 22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17BB-D015-4260-AE29-29ADFD7A68BD}">
      <dsp:nvSpPr>
        <dsp:cNvPr id="0" name=""/>
        <dsp:cNvSpPr/>
      </dsp:nvSpPr>
      <dsp:spPr>
        <a:xfrm>
          <a:off x="1063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</a:t>
          </a:r>
        </a:p>
      </dsp:txBody>
      <dsp:txXfrm>
        <a:off x="1063" y="835308"/>
        <a:ext cx="1123478" cy="1123478"/>
      </dsp:txXfrm>
    </dsp:sp>
    <dsp:sp modelId="{4E604982-FE1D-4293-B776-416BCDF7EBAB}">
      <dsp:nvSpPr>
        <dsp:cNvPr id="0" name=""/>
        <dsp:cNvSpPr/>
      </dsp:nvSpPr>
      <dsp:spPr>
        <a:xfrm>
          <a:off x="325467" y="241895"/>
          <a:ext cx="2310305" cy="2310305"/>
        </a:xfrm>
        <a:prstGeom prst="circularArrow">
          <a:avLst>
            <a:gd name="adj1" fmla="val 9483"/>
            <a:gd name="adj2" fmla="val 684942"/>
            <a:gd name="adj3" fmla="val 18650838"/>
            <a:gd name="adj4" fmla="val 130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4F2C-64CD-403B-82AC-894A80BF8B5D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0A21-6C70-4DBD-9993-01A198998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9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oldest</a:t>
            </a:r>
            <a:r>
              <a:rPr lang="en-US" baseline="0" dirty="0"/>
              <a:t> Azure service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26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RetryPolicy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exception.IsTransient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33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79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04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of this presentation is </a:t>
            </a:r>
            <a:r>
              <a:rPr lang="en-CA" b="1" dirty="0"/>
              <a:t>brokered messaging</a:t>
            </a:r>
            <a:r>
              <a:rPr lang="en-CA" dirty="0"/>
              <a:t>, not relayed messaging</a:t>
            </a:r>
            <a:r>
              <a:rPr lang="en-CA" baseline="0" dirty="0"/>
              <a:t> (Relays) or </a:t>
            </a:r>
            <a:r>
              <a:rPr lang="en-CA" baseline="0" dirty="0" err="1"/>
              <a:t>EventHubs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29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256KB vs 1MB</a:t>
            </a:r>
          </a:p>
          <a:p>
            <a:r>
              <a:rPr lang="en-US" dirty="0"/>
              <a:t>64KB</a:t>
            </a:r>
            <a:r>
              <a:rPr lang="en-US" baseline="0" dirty="0"/>
              <a:t> headers for both tiers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17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4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71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87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Centralized DLQ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8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57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6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62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7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52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4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72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45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29BA-2104-4451-A517-F7B04700714B}" type="datetimeFigureOut">
              <a:rPr lang="en-CA" smtClean="0"/>
              <a:t>2016-10-09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C:\Users\sean\SkyDrive\Tools\ServiceBusExplorer\ServiceBusExplorer.ex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hyperlink" Target="file:///C:\Users\Sean\SkyDrive\Tools\LINQPad\LINQPad.exe%20%22C:\Users\Sean\Desktop\ASB-AustinAzure\snippets\05.QueueClient.linq%22" TargetMode="Externa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hyperlink" Target="file:///C:\Users\Sean\SkyDrive\Tools\LINQPad\LINQPad.exe%20%22C:\Users\Sean\Desktop\ASB-AustinAzure\snippets\04.BrokeredMessage.linq%22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Sean\SkyDrive\Tools\LINQPad\LINQPad.exe%20%22C:\Users\sean\Desktop\ASB-AustinAzure\snippets\08.MessageSender.MessageReceiver.linq%22" TargetMode="External"/><Relationship Id="rId11" Type="http://schemas.microsoft.com/office/2007/relationships/diagramDrawing" Target="../diagrams/drawing1.xml"/><Relationship Id="rId5" Type="http://schemas.openxmlformats.org/officeDocument/2006/relationships/hyperlink" Target="file:///C:\Users\Sean\SkyDrive\Tools\LINQPad\LINQPad.exe%20%22C:\Users\Sean\Desktop\ASB-AustinAzure\snippets\07.SubscriptionClient.linq%22" TargetMode="External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hyperlink" Target="file:///C:\Users\Sean\SkyDrive\Tools\LINQPad\LINQPad.exe%20%22C:\Users\Sean\Desktop\ASB-AustinAzure\snippets\06.TopicClient.linq%22" TargetMode="Externa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3.xml"/><Relationship Id="rId7" Type="http://schemas.openxmlformats.org/officeDocument/2006/relationships/hyperlink" Target="file:///C:\Users\Sean\OneDrive\Tools\LINQPad\LINQPad.exe%20%22C:\Users\Sean\Desktop\snippets\09.OnMessage.linq%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file:///C:\Users\Sean\SkyDrive\Tools\LINQPad\LINQPad.exe%20%22C:\Users\Sean\Desktop\ASB-AustinAzure\snippets\09.OnMessage.linq%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file:///C:\Users\Sean\OneDrive\Tools\LINQPad\LINQPad.exe%20%22C:\Users\Sean\Desktop\snippets\10.PubSub.linq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Sean\SkyDrive\Tools\LINQPad\LINQPad.exe%20%22C:\Users\Sean\Desktop\ASB-AustinAzure\snippets\10.PubSub.linq%2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feldman.sean@gmail.com" TargetMode="External"/><Relationship Id="rId7" Type="http://schemas.openxmlformats.org/officeDocument/2006/relationships/image" Target="../media/image35.JPG"/><Relationship Id="rId2" Type="http://schemas.openxmlformats.org/officeDocument/2006/relationships/hyperlink" Target="sfeldm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qpad.net/" TargetMode="External"/><Relationship Id="rId5" Type="http://schemas.openxmlformats.org/officeDocument/2006/relationships/hyperlink" Target="https://github.com/paolosalvatori/ServiceBusExplorer" TargetMode="External"/><Relationship Id="rId4" Type="http://schemas.openxmlformats.org/officeDocument/2006/relationships/hyperlink" Target="https://weblogs.asp.net/sfeldma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37302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4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ASB Options &amp; Tiers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42" y="1562100"/>
            <a:ext cx="2828924" cy="4371975"/>
            <a:chOff x="274642" y="1562100"/>
            <a:chExt cx="2828924" cy="4371975"/>
          </a:xfrm>
        </p:grpSpPr>
        <p:sp>
          <p:nvSpPr>
            <p:cNvPr id="8" name="Rechteck 3"/>
            <p:cNvSpPr/>
            <p:nvPr/>
          </p:nvSpPr>
          <p:spPr bwMode="auto">
            <a:xfrm>
              <a:off x="274642" y="1562100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On-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Premises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Infra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and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IaaS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2" y="2925772"/>
              <a:ext cx="987421" cy="987421"/>
            </a:xfrm>
            <a:prstGeom prst="rect">
              <a:avLst/>
            </a:prstGeom>
          </p:spPr>
        </p:pic>
        <p:sp>
          <p:nvSpPr>
            <p:cNvPr id="18" name="Textfeld 15"/>
            <p:cNvSpPr txBox="1"/>
            <p:nvPr/>
          </p:nvSpPr>
          <p:spPr>
            <a:xfrm>
              <a:off x="342745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r Verbinder 18"/>
            <p:cNvCxnSpPr/>
            <p:nvPr/>
          </p:nvCxnSpPr>
          <p:spPr>
            <a:xfrm>
              <a:off x="427041" y="4371987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46443" y="1562099"/>
            <a:ext cx="2828924" cy="4371975"/>
            <a:chOff x="3246443" y="1562099"/>
            <a:chExt cx="2828924" cy="4371975"/>
          </a:xfrm>
        </p:grpSpPr>
        <p:sp>
          <p:nvSpPr>
            <p:cNvPr id="10" name="Rechteck 8"/>
            <p:cNvSpPr/>
            <p:nvPr/>
          </p:nvSpPr>
          <p:spPr bwMode="auto">
            <a:xfrm>
              <a:off x="3246443" y="1562099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Private </a:t>
              </a:r>
              <a:b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</a:b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Cloud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27" y="2925772"/>
              <a:ext cx="987421" cy="987421"/>
            </a:xfrm>
            <a:prstGeom prst="rect">
              <a:avLst/>
            </a:prstGeom>
          </p:spPr>
        </p:pic>
        <p:sp>
          <p:nvSpPr>
            <p:cNvPr id="22" name="Textfeld 16"/>
            <p:cNvSpPr txBox="1"/>
            <p:nvPr/>
          </p:nvSpPr>
          <p:spPr>
            <a:xfrm>
              <a:off x="3314545" y="4676781"/>
              <a:ext cx="2692719" cy="107632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Windows Azure Pack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Gerader Verbinder 20"/>
            <p:cNvCxnSpPr/>
            <p:nvPr/>
          </p:nvCxnSpPr>
          <p:spPr>
            <a:xfrm>
              <a:off x="3356692" y="4349759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218244" y="1562098"/>
            <a:ext cx="2828924" cy="4371975"/>
            <a:chOff x="6218244" y="1562098"/>
            <a:chExt cx="2828924" cy="4371975"/>
          </a:xfrm>
        </p:grpSpPr>
        <p:sp>
          <p:nvSpPr>
            <p:cNvPr id="11" name="Rechteck 9"/>
            <p:cNvSpPr/>
            <p:nvPr/>
          </p:nvSpPr>
          <p:spPr bwMode="auto">
            <a:xfrm>
              <a:off x="6218244" y="1562098"/>
              <a:ext cx="2828924" cy="4371975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(Standard)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052" y="2925772"/>
              <a:ext cx="987421" cy="987421"/>
            </a:xfrm>
            <a:prstGeom prst="rect">
              <a:avLst/>
            </a:prstGeom>
          </p:spPr>
        </p:pic>
        <p:cxnSp>
          <p:nvCxnSpPr>
            <p:cNvPr id="25" name="Gerader Verbinder 21"/>
            <p:cNvCxnSpPr/>
            <p:nvPr/>
          </p:nvCxnSpPr>
          <p:spPr>
            <a:xfrm>
              <a:off x="6328494" y="4330705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3"/>
            <p:cNvSpPr txBox="1"/>
            <p:nvPr/>
          </p:nvSpPr>
          <p:spPr>
            <a:xfrm>
              <a:off x="62863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046" y="1562098"/>
            <a:ext cx="2828924" cy="4371975"/>
            <a:chOff x="9190046" y="1562098"/>
            <a:chExt cx="2828924" cy="4371975"/>
          </a:xfrm>
        </p:grpSpPr>
        <p:sp>
          <p:nvSpPr>
            <p:cNvPr id="9" name="Rechteck 7"/>
            <p:cNvSpPr/>
            <p:nvPr/>
          </p:nvSpPr>
          <p:spPr bwMode="auto">
            <a:xfrm>
              <a:off x="9190046" y="1562098"/>
              <a:ext cx="2828924" cy="4371975"/>
            </a:xfrm>
            <a:prstGeom prst="rect">
              <a:avLst/>
            </a:prstGeom>
            <a:solidFill>
              <a:srgbClr val="44B0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(Premium)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218" descr="Service Bus.png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77" y="2925772"/>
              <a:ext cx="987421" cy="987421"/>
            </a:xfrm>
            <a:prstGeom prst="rect">
              <a:avLst/>
            </a:prstGeom>
          </p:spPr>
        </p:pic>
        <p:cxnSp>
          <p:nvCxnSpPr>
            <p:cNvPr id="26" name="Gerader Verbinder 22"/>
            <p:cNvCxnSpPr/>
            <p:nvPr/>
          </p:nvCxnSpPr>
          <p:spPr>
            <a:xfrm>
              <a:off x="9300296" y="4324346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4"/>
            <p:cNvSpPr txBox="1"/>
            <p:nvPr/>
          </p:nvSpPr>
          <p:spPr>
            <a:xfrm>
              <a:off x="92581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 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Pfeil nach links und rechts 2"/>
          <p:cNvSpPr/>
          <p:nvPr/>
        </p:nvSpPr>
        <p:spPr bwMode="auto">
          <a:xfrm>
            <a:off x="6218244" y="5996214"/>
            <a:ext cx="5800726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Consistent</a:t>
            </a: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Capabilities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Pfeil nach links und rechts 25"/>
          <p:cNvSpPr/>
          <p:nvPr/>
        </p:nvSpPr>
        <p:spPr bwMode="auto">
          <a:xfrm>
            <a:off x="274642" y="6401826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Pack / Windows Server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Pfeil nach links und rechts 26"/>
          <p:cNvSpPr/>
          <p:nvPr/>
        </p:nvSpPr>
        <p:spPr bwMode="auto">
          <a:xfrm>
            <a:off x="6218244" y="6401825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Brokered Message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5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acom.azurecomcdn.net/80C57D/cdn/mediahandler/docarticles/dpsmedia-prod/azure.microsoft.com/en-us/documentation/articles/service-bus-nodejs-how-to-use-queues/20161010050049/includes/howto-service-bus-queues/sb-queues-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Queue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s://acom.azurecomcdn.net/80C57D/cdn/mediahandler/docarticles/dpsmedia-prod/azure.microsoft.com/en-us/documentation/articles/service-bus-dotnet-how-to-use-topics-subscriptions/20161010050049/includes/howto-service-bus-topics/sb-topics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Topic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6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Entities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71" y="201887"/>
            <a:ext cx="6480075" cy="6534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1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4" y="1675227"/>
            <a:ext cx="10339291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Service Bus Explore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1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2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2519" y="976126"/>
            <a:ext cx="5466014" cy="490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Features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4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Image result for pile of let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Batching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ead e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Deadlettering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7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l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Duplicate Detection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8110" y="5950434"/>
            <a:ext cx="7027126" cy="1256393"/>
          </a:xfrm>
        </p:spPr>
        <p:txBody>
          <a:bodyPr/>
          <a:lstStyle/>
          <a:p>
            <a:r>
              <a:rPr lang="en-CA" dirty="0"/>
              <a:t>Sean Feldman</a:t>
            </a:r>
          </a:p>
        </p:txBody>
      </p:sp>
      <p:pic>
        <p:nvPicPr>
          <p:cNvPr id="1026" name="Picture 2" descr="http://www.softwebiot.com/wp-content/uploads/2015/09/azure.jpg?id=3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" y="-203199"/>
            <a:ext cx="12192000" cy="71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053" y="4029121"/>
            <a:ext cx="8815895" cy="2387600"/>
          </a:xfrm>
          <a:solidFill>
            <a:srgbClr val="01BAF2"/>
          </a:solidFill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Azure Service Bus - The good, the Bad and the Awesome</a:t>
            </a:r>
            <a:br>
              <a:rPr lang="en-CA" b="1" dirty="0">
                <a:solidFill>
                  <a:schemeClr val="bg1"/>
                </a:solidFill>
              </a:rPr>
            </a:br>
            <a:r>
              <a:rPr lang="en-CA" sz="2800" b="1" dirty="0">
                <a:solidFill>
                  <a:schemeClr val="bg1"/>
                </a:solidFill>
              </a:rPr>
              <a:t>Sean Feldman, Azure Advisor &amp; MVP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0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emiandproud.files.wordpress.com/2015/07/invisible-m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593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Ephemeral Entities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25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est before lab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39903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Message Expiration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3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91" y="2140518"/>
            <a:ext cx="2752354" cy="27092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CA" sz="2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99226" y="2382826"/>
            <a:ext cx="517360" cy="1971607"/>
            <a:chOff x="1899226" y="2382826"/>
            <a:chExt cx="517360" cy="1971607"/>
          </a:xfrm>
        </p:grpSpPr>
        <p:sp>
          <p:nvSpPr>
            <p:cNvPr id="3" name="Isosceles Triangle 2"/>
            <p:cNvSpPr/>
            <p:nvPr/>
          </p:nvSpPr>
          <p:spPr>
            <a:xfrm rot="1710232">
              <a:off x="2179163" y="2382826"/>
              <a:ext cx="237423" cy="1233506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1899226" y="3495156"/>
              <a:ext cx="235485" cy="859277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290" name="Picture 2" descr="Image result for schedul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1305" y="313491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Scheduling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2738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-news.softpedia-static.com/images/news2/Transaction-Limit-On-Contactless-Visa-Cards-Bypassed-For-Foreign-Currency-463844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123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Transactions</a:t>
            </a:r>
            <a:endParaRPr lang="en-CA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human que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b="32262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Sessions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59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www.chicagonow.com/god-running-partner/files/2014/08/Keep-Moving-Forwar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386" y="492573"/>
            <a:ext cx="62084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Auto Forwarding</a:t>
            </a: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1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Receiving Messages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86" y="1956514"/>
          <a:ext cx="3770615" cy="2659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1869795355"/>
                    </a:ext>
                  </a:extLst>
                </a:gridCol>
              </a:tblGrid>
              <a:tr h="370159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Receive and 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3218"/>
                  </a:ext>
                </a:extLst>
              </a:tr>
              <a:tr h="228978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received and deleted in one</a:t>
                      </a:r>
                      <a:r>
                        <a:rPr lang="en-CA" baseline="0" dirty="0"/>
                        <a:t> </a:t>
                      </a:r>
                      <a:r>
                        <a:rPr lang="en-CA" dirty="0"/>
                        <a:t>operation (</a:t>
                      </a: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possible message loss</a:t>
                      </a:r>
                      <a:r>
                        <a:rPr lang="en-CA" dirty="0"/>
                        <a:t>)</a:t>
                      </a:r>
                      <a:endParaRPr lang="en-CA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can’t be abandoned, deferred,</a:t>
                      </a:r>
                      <a:r>
                        <a:rPr lang="en-CA" baseline="0" dirty="0"/>
                        <a:t> or dead-lettered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At-most-once</a:t>
                      </a:r>
                      <a:r>
                        <a:rPr lang="en-CA" dirty="0"/>
                        <a:t>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302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081601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234321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Peek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8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Two-phased</a:t>
                      </a:r>
                      <a:r>
                        <a:rPr lang="en-CA" baseline="0" dirty="0"/>
                        <a:t> receive (</a:t>
                      </a:r>
                      <a:r>
                        <a:rPr lang="en-CA" baseline="0" dirty="0">
                          <a:solidFill>
                            <a:srgbClr val="C00000"/>
                          </a:solidFill>
                        </a:rPr>
                        <a:t>possible repeated message processing</a:t>
                      </a:r>
                      <a:r>
                        <a:rPr lang="en-CA" baseline="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</a:t>
                      </a:r>
                      <a:r>
                        <a:rPr lang="en-CA" baseline="0" dirty="0"/>
                        <a:t> can be abandoned, deferred, or dead 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Receiver is responsible for completion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At-least-once</a:t>
                      </a:r>
                      <a:r>
                        <a:rPr lang="en-CA" dirty="0"/>
                        <a:t> delivery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4748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852216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698248285"/>
                    </a:ext>
                  </a:extLst>
                </a:gridCol>
              </a:tblGrid>
              <a:tr h="370407">
                <a:tc>
                  <a:txBody>
                    <a:bodyPr/>
                    <a:lstStyle/>
                    <a:p>
                      <a:pPr algn="l"/>
                      <a:r>
                        <a:rPr lang="en-CA" dirty="0" err="1"/>
                        <a:t>OnMessage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39083"/>
                  </a:ext>
                </a:extLst>
              </a:tr>
              <a:tr h="228643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Multi-threaded message pump with controlled concurrency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Messages can be auto-completed or completed manually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Auto renewal of timeouts</a:t>
                      </a:r>
                      <a:endParaRPr lang="en-CA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49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BrokeredMessage</a:t>
            </a:r>
            <a:r>
              <a:rPr lang="en-CA" b="1" dirty="0">
                <a:solidFill>
                  <a:schemeClr val="bg1"/>
                </a:solidFill>
              </a:rPr>
              <a:t> &amp; Client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98" y="1558555"/>
            <a:ext cx="5165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2" action="ppaction://program"/>
              </a:rPr>
              <a:t>BrokeredMessage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3" action="ppaction://program"/>
              </a:rPr>
              <a:t>QueueClient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4" action="ppaction://program"/>
              </a:rPr>
              <a:t>TopicClient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5" action="ppaction://program"/>
              </a:rPr>
              <a:t>SubscriptionClient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MessageSender</a:t>
            </a:r>
            <a:endParaRPr lang="en-CA" sz="3200" b="1" dirty="0">
              <a:hlinkClick r:id="rId6" action="ppaction://progr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MessageReceiver</a:t>
            </a:r>
            <a:endParaRPr lang="en-CA" sz="3200" b="1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7393883" y="3969586"/>
            <a:ext cx="502852" cy="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8413989" y="3972409"/>
            <a:ext cx="465076" cy="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48728" y="1812989"/>
            <a:ext cx="3870021" cy="4207254"/>
            <a:chOff x="4048728" y="1812989"/>
            <a:chExt cx="3870021" cy="4207254"/>
          </a:xfrm>
        </p:grpSpPr>
        <p:graphicFrame>
          <p:nvGraphicFramePr>
            <p:cNvPr id="23" name="Diagram 22"/>
            <p:cNvGraphicFramePr/>
            <p:nvPr>
              <p:extLst/>
            </p:nvPr>
          </p:nvGraphicFramePr>
          <p:xfrm>
            <a:off x="4048728" y="181298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5301403" y="206136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1403" y="5327835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TopicClient</a:t>
              </a:r>
              <a:endParaRPr lang="en-CA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30229" y="1865959"/>
            <a:ext cx="3870021" cy="4207254"/>
            <a:chOff x="8430229" y="1865959"/>
            <a:chExt cx="3870021" cy="4207254"/>
          </a:xfrm>
        </p:grpSpPr>
        <p:graphicFrame>
          <p:nvGraphicFramePr>
            <p:cNvPr id="26" name="Diagram 25"/>
            <p:cNvGraphicFramePr/>
            <p:nvPr>
              <p:extLst/>
            </p:nvPr>
          </p:nvGraphicFramePr>
          <p:xfrm>
            <a:off x="8430229" y="186595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682904" y="211433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85555" y="5333278"/>
              <a:ext cx="19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SubscriptionClient</a:t>
              </a:r>
              <a:endParaRPr lang="en-CA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25686" y="3808878"/>
            <a:ext cx="1033899" cy="793204"/>
            <a:chOff x="7625686" y="3808878"/>
            <a:chExt cx="1033899" cy="793204"/>
          </a:xfrm>
        </p:grpSpPr>
        <p:grpSp>
          <p:nvGrpSpPr>
            <p:cNvPr id="7" name="Group 6"/>
            <p:cNvGrpSpPr/>
            <p:nvPr/>
          </p:nvGrpSpPr>
          <p:grpSpPr>
            <a:xfrm>
              <a:off x="7896005" y="3808878"/>
              <a:ext cx="517984" cy="331539"/>
              <a:chOff x="5667022" y="2020711"/>
              <a:chExt cx="4007556" cy="295768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672667" y="2037644"/>
                <a:ext cx="4001911" cy="2940756"/>
              </a:xfrm>
              <a:prstGeom prst="rect">
                <a:avLst/>
              </a:prstGeom>
              <a:ln w="381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67022" y="2020711"/>
                <a:ext cx="2060222" cy="143368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7727244" y="2037644"/>
                <a:ext cx="1947334" cy="141675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7625686" y="4140417"/>
              <a:ext cx="1033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Brokered</a:t>
              </a:r>
            </a:p>
            <a:p>
              <a:pPr algn="ctr"/>
              <a:r>
                <a:rPr lang="en-CA" sz="1200" dirty="0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Operations in </a:t>
            </a:r>
            <a:r>
              <a:rPr lang="en-CA" b="1" dirty="0" err="1">
                <a:solidFill>
                  <a:schemeClr val="bg1"/>
                </a:solidFill>
              </a:rPr>
              <a:t>PeekLock</a:t>
            </a:r>
            <a:r>
              <a:rPr lang="en-CA" b="1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28" y="1767156"/>
            <a:ext cx="2193532" cy="888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Receive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025" y="3513759"/>
            <a:ext cx="1910138" cy="8887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Complete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4225" y="3513759"/>
            <a:ext cx="1910138" cy="888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Abandon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6424" y="3513759"/>
            <a:ext cx="1910138" cy="888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Defer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8625" y="3513759"/>
            <a:ext cx="1910138" cy="8887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Deadletter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9680824" y="3513759"/>
            <a:ext cx="1910138" cy="88871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CA" dirty="0"/>
              <a:t>Lock timeout expired X </a:t>
            </a:r>
            <a:r>
              <a:rPr lang="en-CA" dirty="0" err="1"/>
              <a:t>MaxDeliveryCout</a:t>
            </a:r>
            <a:endParaRPr lang="en-CA" dirty="0"/>
          </a:p>
        </p:txBody>
      </p:sp>
      <p:cxnSp>
        <p:nvCxnSpPr>
          <p:cNvPr id="10" name="Elbow Connector 9"/>
          <p:cNvCxnSpPr>
            <a:stCxn id="4" idx="1"/>
            <a:endCxn id="5" idx="0"/>
          </p:cNvCxnSpPr>
          <p:nvPr/>
        </p:nvCxnSpPr>
        <p:spPr>
          <a:xfrm rot="10800000" flipV="1">
            <a:off x="1187094" y="2211513"/>
            <a:ext cx="36276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6" idx="0"/>
          </p:cNvCxnSpPr>
          <p:nvPr/>
        </p:nvCxnSpPr>
        <p:spPr>
          <a:xfrm rot="10800000" flipV="1">
            <a:off x="3549294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7" idx="0"/>
          </p:cNvCxnSpPr>
          <p:nvPr/>
        </p:nvCxnSpPr>
        <p:spPr>
          <a:xfrm rot="5400000">
            <a:off x="5482550" y="3084814"/>
            <a:ext cx="8578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0"/>
          </p:cNvCxnSpPr>
          <p:nvPr/>
        </p:nvCxnSpPr>
        <p:spPr>
          <a:xfrm>
            <a:off x="7008260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0"/>
          </p:cNvCxnSpPr>
          <p:nvPr/>
        </p:nvCxnSpPr>
        <p:spPr>
          <a:xfrm>
            <a:off x="7008260" y="2211513"/>
            <a:ext cx="3627633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025" y="4582571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marked as completed and removed from the queue.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5741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becomes visible on the queue and can be received again.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6424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remains on the queue and will be received later.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8625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0824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</p:spTree>
    <p:extLst>
      <p:ext uri="{BB962C8B-B14F-4D97-AF65-F5344CB8AC3E}">
        <p14:creationId xmlns:p14="http://schemas.microsoft.com/office/powerpoint/2010/main" val="20785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Platform &#10;.NET Framework &#10;.NET Standard / Core &#10;Java &#10;REST API &#10;AMQP &#10;Messaging &#10;Available &#10;In Development &#10;In Development &#10;Available &#10;Available &#10;Event Hubs &#10;Available &#10;In Preview &#10;Available &#10;Available &#10;Availabl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05" y="-42369"/>
            <a:ext cx="8001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ow much for 1 million / day / month? &#10;Event Hubs &#10;$11.16/ month / TU &#10;$0.868 / 31 million events &#10;Total: $12.03 &#10;$12.03 &#10;Service Bus &#10;$10 / month / standard &#10;$39.60 for 62 million operations &#10;Total: &#10;$49.60 &#10;RabbitMQ on laaS &#10;D12 v2 &#10;4 coreg &#10;28 GB RAM &#10;Total: $48509 &#10;$485.09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174" y="2276907"/>
            <a:ext cx="8001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Whatls so special about the cloud? &#10;• Pay as you go &#10;No licensing or hardware costs, zero setup effort &#10;• Only pay for what you use, no commitment &#10;• Cheap! &#10;• Scalability / Elasticity &#10;• Turn the knob up or down &#10;• Simplified management &#10;Easy to use web interface &#10;• Infrastructure as code (Software defined capability) &#10;• SLA's that would be hard to achieve on your own &#10;• Managed by Microsoft — call us when there's a problem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41" y="1154874"/>
            <a:ext cx="8001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2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000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Disclaimer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Image result for I am not a rob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202686"/>
            <a:ext cx="5867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06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Batching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44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OnMessage</a:t>
            </a:r>
            <a:r>
              <a:rPr lang="en-CA" b="1" dirty="0">
                <a:solidFill>
                  <a:schemeClr val="bg1"/>
                </a:solidFill>
              </a:rPr>
              <a:t> API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06288" y="2646071"/>
          <a:ext cx="2961240" cy="279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4396" y="3187915"/>
            <a:ext cx="6879403" cy="17104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</a:t>
            </a:r>
            <a:r>
              <a:rPr lang="en-CA" dirty="0"/>
              <a:t> (AutoComplete , </a:t>
            </a:r>
            <a:r>
              <a:rPr lang="en-CA" dirty="0" err="1"/>
              <a:t>AutoRenewTimeout</a:t>
            </a:r>
            <a:r>
              <a:rPr lang="en-CA" dirty="0"/>
              <a:t>, </a:t>
            </a:r>
            <a:r>
              <a:rPr lang="en-CA" dirty="0" err="1"/>
              <a:t>MaxConcurrentCalls</a:t>
            </a:r>
            <a:r>
              <a:rPr lang="en-CA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OnMessageOptions.</a:t>
            </a:r>
            <a:r>
              <a:rPr lang="en-CA" b="1" dirty="0" err="1"/>
              <a:t>ExceptionReceived</a:t>
            </a:r>
            <a:endParaRPr lang="en-CA" b="1" dirty="0"/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MessageReceivier</a:t>
            </a:r>
            <a:r>
              <a:rPr lang="en-CA" dirty="0"/>
              <a:t>/</a:t>
            </a:r>
            <a:r>
              <a:rPr lang="en-CA" dirty="0" err="1"/>
              <a:t>client.</a:t>
            </a:r>
            <a:r>
              <a:rPr lang="en-CA" b="1" dirty="0" err="1"/>
              <a:t>OnMessageAsync</a:t>
            </a:r>
            <a:endParaRPr lang="en-CA" b="1" dirty="0"/>
          </a:p>
        </p:txBody>
      </p:sp>
      <p:pic>
        <p:nvPicPr>
          <p:cNvPr id="1026" name="Picture 2" descr="https://www.linqpad.net/images/maincodescratchpad.png">
            <a:hlinkClick r:id="rId7" action="ppaction://program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63" y="5691884"/>
            <a:ext cx="1609615" cy="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464" y="6165855"/>
            <a:ext cx="108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5">
                    <a:lumMod val="75000"/>
                  </a:schemeClr>
                </a:solidFill>
                <a:hlinkClick r:id="rId9" action="ppaction://program"/>
              </a:rPr>
              <a:t>Demo</a:t>
            </a:r>
            <a:endParaRPr lang="en-CA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Pub/Sub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8231" y="1678106"/>
            <a:ext cx="1596236" cy="375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Topic: </a:t>
            </a:r>
            <a:r>
              <a:rPr lang="en-CA" dirty="0" err="1"/>
              <a:t>mytopic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780200" y="2308197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2730" y="2932346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4845" y="3593493"/>
            <a:ext cx="156980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HighPriority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994844" y="5432724"/>
            <a:ext cx="15698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NormalPriority</a:t>
            </a:r>
            <a:endParaRPr lang="en-CA" dirty="0"/>
          </a:p>
        </p:txBody>
      </p:sp>
      <p:cxnSp>
        <p:nvCxnSpPr>
          <p:cNvPr id="12" name="Elbow Connector 11"/>
          <p:cNvCxnSpPr>
            <a:endCxn id="9" idx="1"/>
          </p:cNvCxnSpPr>
          <p:nvPr/>
        </p:nvCxnSpPr>
        <p:spPr>
          <a:xfrm rot="16200000" flipH="1">
            <a:off x="4550468" y="3333781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1"/>
            <a:endCxn id="6" idx="2"/>
          </p:cNvCxnSpPr>
          <p:nvPr/>
        </p:nvCxnSpPr>
        <p:spPr>
          <a:xfrm rot="10800000">
            <a:off x="3887522" y="2677530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6071" y="3408827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76071" y="3831734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071" y="5258172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6071" y="5681079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64651" y="3588356"/>
            <a:ext cx="211420" cy="422908"/>
            <a:chOff x="6908214" y="4241179"/>
            <a:chExt cx="211420" cy="422908"/>
          </a:xfrm>
        </p:grpSpPr>
        <p:cxnSp>
          <p:nvCxnSpPr>
            <p:cNvPr id="31" name="Elbow Connector 30"/>
            <p:cNvCxnSpPr>
              <a:stCxn id="26" idx="1"/>
              <a:endCxn id="9" idx="3"/>
            </p:cNvCxnSpPr>
            <p:nvPr/>
          </p:nvCxnSpPr>
          <p:spPr>
            <a:xfrm rot="10800000" flipV="1">
              <a:off x="6908214" y="4241179"/>
              <a:ext cx="211420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7" idx="1"/>
              <a:endCxn id="9" idx="3"/>
            </p:cNvCxnSpPr>
            <p:nvPr/>
          </p:nvCxnSpPr>
          <p:spPr>
            <a:xfrm rot="10800000">
              <a:off x="6908214" y="4425846"/>
              <a:ext cx="211420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564650" y="5416050"/>
            <a:ext cx="211421" cy="422908"/>
            <a:chOff x="6908214" y="4246316"/>
            <a:chExt cx="211421" cy="422908"/>
          </a:xfrm>
        </p:grpSpPr>
        <p:cxnSp>
          <p:nvCxnSpPr>
            <p:cNvPr id="39" name="Elbow Connector 38"/>
            <p:cNvCxnSpPr/>
            <p:nvPr/>
          </p:nvCxnSpPr>
          <p:spPr>
            <a:xfrm rot="10800000" flipV="1">
              <a:off x="6908214" y="4246316"/>
              <a:ext cx="211421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rot="10800000">
              <a:off x="6908214" y="4430983"/>
              <a:ext cx="211421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ular Callout 40"/>
          <p:cNvSpPr/>
          <p:nvPr/>
        </p:nvSpPr>
        <p:spPr>
          <a:xfrm>
            <a:off x="8018176" y="2350482"/>
            <a:ext cx="3192471" cy="951196"/>
          </a:xfrm>
          <a:prstGeom prst="wedgeRoundRectCallout">
            <a:avLst>
              <a:gd name="adj1" fmla="val -63051"/>
              <a:gd name="adj2" fmla="val 8079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sys.Label</a:t>
            </a:r>
            <a:r>
              <a:rPr lang="en-CA" dirty="0"/>
              <a:t> LIKE ‘%rush%’ OR Amount &gt;= 100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8018176" y="4727177"/>
            <a:ext cx="3192471" cy="688873"/>
          </a:xfrm>
          <a:prstGeom prst="wedgeRoundRectCallout">
            <a:avLst>
              <a:gd name="adj1" fmla="val -62587"/>
              <a:gd name="adj2" fmla="val 5756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(Amount &lt; 100) AND (</a:t>
            </a:r>
            <a:r>
              <a:rPr lang="en-CA" dirty="0" err="1"/>
              <a:t>sys.Label</a:t>
            </a:r>
            <a:r>
              <a:rPr lang="en-CA" dirty="0"/>
              <a:t> NOT LIKE '%rush%')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8018176" y="3666376"/>
            <a:ext cx="3192471" cy="529173"/>
          </a:xfrm>
          <a:prstGeom prst="wedgeRoundRectCallout">
            <a:avLst>
              <a:gd name="adj1" fmla="val -62224"/>
              <a:gd name="adj2" fmla="val 2385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Priority=‘high’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8018176" y="5873052"/>
            <a:ext cx="3192471" cy="529173"/>
          </a:xfrm>
          <a:prstGeom prst="wedgeRoundRectCallout">
            <a:avLst>
              <a:gd name="adj1" fmla="val -62943"/>
              <a:gd name="adj2" fmla="val -5787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Priority=‘normal’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222832" y="6022612"/>
            <a:ext cx="1113830" cy="752665"/>
            <a:chOff x="5222832" y="6022612"/>
            <a:chExt cx="1113830" cy="752665"/>
          </a:xfrm>
        </p:grpSpPr>
        <p:pic>
          <p:nvPicPr>
            <p:cNvPr id="74" name="Picture 73">
              <a:hlinkClick r:id="rId2" action="ppaction://program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832" y="6022612"/>
              <a:ext cx="1113830" cy="752665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64832" y="6273947"/>
              <a:ext cx="845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>
                  <a:hlinkClick r:id="rId4" action="ppaction://program"/>
                </a:rPr>
                <a:t>Demo</a:t>
              </a:r>
              <a:endParaRPr lang="en-CA" sz="2000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780200" y="4193270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22730" y="4817419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cxnSp>
        <p:nvCxnSpPr>
          <p:cNvPr id="47" name="Elbow Connector 46"/>
          <p:cNvCxnSpPr/>
          <p:nvPr/>
        </p:nvCxnSpPr>
        <p:spPr>
          <a:xfrm rot="16200000" flipH="1">
            <a:off x="4550468" y="5218854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6" idx="1"/>
            <a:endCxn id="42" idx="2"/>
          </p:cNvCxnSpPr>
          <p:nvPr/>
        </p:nvCxnSpPr>
        <p:spPr>
          <a:xfrm rot="10800000">
            <a:off x="3887522" y="4562603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234473" y="2052682"/>
            <a:ext cx="545727" cy="2335529"/>
            <a:chOff x="2234473" y="2042408"/>
            <a:chExt cx="545727" cy="2335529"/>
          </a:xfrm>
        </p:grpSpPr>
        <p:cxnSp>
          <p:nvCxnSpPr>
            <p:cNvPr id="16" name="Elbow Connector 15"/>
            <p:cNvCxnSpPr>
              <a:stCxn id="42" idx="1"/>
            </p:cNvCxnSpPr>
            <p:nvPr/>
          </p:nvCxnSpPr>
          <p:spPr>
            <a:xfrm rot="10800000">
              <a:off x="2234474" y="2350624"/>
              <a:ext cx="545726" cy="202731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2" idx="1"/>
            </p:cNvCxnSpPr>
            <p:nvPr/>
          </p:nvCxnSpPr>
          <p:spPr>
            <a:xfrm rot="10800000">
              <a:off x="2237112" y="2042408"/>
              <a:ext cx="543088" cy="2335529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endCxn id="6" idx="1"/>
            </p:cNvCxnSpPr>
            <p:nvPr/>
          </p:nvCxnSpPr>
          <p:spPr>
            <a:xfrm>
              <a:off x="2234473" y="2069956"/>
              <a:ext cx="545727" cy="422907"/>
            </a:xfrm>
            <a:prstGeom prst="bentConnector3">
              <a:avLst>
                <a:gd name="adj1" fmla="val 11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1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6" grpId="0" animBg="1"/>
      <p:bldP spid="27" grpId="0" animBg="1"/>
      <p:bldP spid="29" grpId="0" animBg="1"/>
      <p:bldP spid="30" grpId="0" animBg="1"/>
      <p:bldP spid="41" grpId="0" animBg="1"/>
      <p:bldP spid="43" grpId="0" animBg="1"/>
      <p:bldP spid="44" grpId="0" animBg="1"/>
      <p:bldP spid="45" grpId="0" animBg="1"/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Transactions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049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Forwarding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209" y="1618180"/>
            <a:ext cx="855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Centralized DLQ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69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209" y="1618180"/>
            <a:ext cx="855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RetryPolicy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exception.IsTransient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86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449" y="1708347"/>
            <a:ext cx="112762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Slides &amp; code http://</a:t>
            </a:r>
          </a:p>
          <a:p>
            <a:r>
              <a:rPr lang="en-CA" sz="2400" b="1" dirty="0"/>
              <a:t>Connect </a:t>
            </a:r>
            <a:r>
              <a:rPr lang="en-CA" sz="2400" b="1" dirty="0">
                <a:hlinkClick r:id="rId2" action="ppaction://hlinkfile"/>
              </a:rPr>
              <a:t>@</a:t>
            </a:r>
            <a:r>
              <a:rPr lang="en-CA" sz="2400" b="1" dirty="0" err="1">
                <a:hlinkClick r:id="rId2" action="ppaction://hlinkfile"/>
              </a:rPr>
              <a:t>sfeldman</a:t>
            </a:r>
            <a:endParaRPr lang="en-CA" sz="2400" b="1" dirty="0"/>
          </a:p>
          <a:p>
            <a:r>
              <a:rPr lang="en-CA" sz="2400" b="1" dirty="0"/>
              <a:t>Send your feedback to </a:t>
            </a:r>
            <a:r>
              <a:rPr lang="en-CA" sz="2400" b="1" dirty="0">
                <a:hlinkClick r:id="rId3"/>
              </a:rPr>
              <a:t>feldman.sean@gmail.com</a:t>
            </a:r>
            <a:endParaRPr lang="en-CA" sz="2400" b="1" dirty="0"/>
          </a:p>
          <a:p>
            <a:r>
              <a:rPr lang="en-CA" sz="2400" b="1" dirty="0"/>
              <a:t>Feel up your RSS feed with </a:t>
            </a:r>
            <a:r>
              <a:rPr lang="en-CA" sz="2400" b="1" dirty="0">
                <a:hlinkClick r:id="rId4"/>
              </a:rPr>
              <a:t>https://weblogs.asp.net/sfeldman</a:t>
            </a:r>
            <a:r>
              <a:rPr lang="en-CA" sz="2400" b="1" dirty="0"/>
              <a:t> </a:t>
            </a:r>
          </a:p>
          <a:p>
            <a:endParaRPr lang="en-CA" sz="2400" b="1" dirty="0"/>
          </a:p>
          <a:p>
            <a:r>
              <a:rPr lang="en-CA" sz="2400" b="1" dirty="0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Service Bus Explorer </a:t>
            </a:r>
            <a:r>
              <a:rPr lang="en-CA" sz="2400" b="1" dirty="0">
                <a:hlinkClick r:id="rId5"/>
              </a:rPr>
              <a:t>https://github.com/paolosalvatori/ServiceBusExplorer</a:t>
            </a:r>
            <a:r>
              <a:rPr lang="en-CA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 err="1"/>
              <a:t>LinqPad</a:t>
            </a:r>
            <a:r>
              <a:rPr lang="en-CA" sz="2400" b="1" dirty="0"/>
              <a:t> </a:t>
            </a:r>
            <a:r>
              <a:rPr lang="en-CA" sz="2400" b="1" dirty="0">
                <a:hlinkClick r:id="rId6"/>
              </a:rPr>
              <a:t>https://www.linqpad.net/</a:t>
            </a:r>
            <a:r>
              <a:rPr lang="en-CA" sz="24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38" y="1573065"/>
            <a:ext cx="1905000" cy="1905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52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, chat, cha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" b="1178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aspblogs.blob.core.windows.net/media/fredriknormen/WindowsLiveWriter/UsingWebServicesina3tierarchitecture_134F6/3tier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7212" y="643467"/>
            <a:ext cx="431757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4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F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23" y="640081"/>
            <a:ext cx="4478977" cy="5574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Temporal Coupling</a:t>
            </a:r>
            <a:endParaRPr lang="en-CA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7518" y="1650670"/>
            <a:ext cx="6412675" cy="3342904"/>
            <a:chOff x="2060369" y="2036618"/>
            <a:chExt cx="6412675" cy="3342904"/>
          </a:xfrm>
        </p:grpSpPr>
        <p:sp>
          <p:nvSpPr>
            <p:cNvPr id="6" name="Rectangle 5"/>
            <p:cNvSpPr/>
            <p:nvPr/>
          </p:nvSpPr>
          <p:spPr>
            <a:xfrm>
              <a:off x="3152899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A</a:t>
              </a:r>
              <a:endParaRPr lang="en-CA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81751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</a:t>
              </a:r>
              <a:endParaRPr lang="en-CA" dirty="0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>
              <a:off x="3948546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77397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883231" y="3176649"/>
              <a:ext cx="124691" cy="19891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5051" y="3560619"/>
              <a:ext cx="121723" cy="10410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60369" y="3176649"/>
              <a:ext cx="18852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54483" y="3560619"/>
              <a:ext cx="3782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54483" y="4601689"/>
              <a:ext cx="3782291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60369" y="5142015"/>
              <a:ext cx="1885208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97875" y="286159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Place order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5301" y="324707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Register order</a:t>
              </a:r>
              <a:endParaRPr lang="en-CA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05301" y="4281773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002" y="4836531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30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RPC vs message perform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039" y="801586"/>
            <a:ext cx="9315387" cy="52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Performance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RPC vs Messaging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3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Topics connector"/>
          <p:cNvCxnSpPr>
            <a:stCxn id="11" idx="2"/>
            <a:endCxn id="37" idx="0"/>
          </p:cNvCxnSpPr>
          <p:nvPr/>
        </p:nvCxnSpPr>
        <p:spPr>
          <a:xfrm rot="16200000" flipH="1">
            <a:off x="3637522" y="3462761"/>
            <a:ext cx="547289" cy="11904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Queues connector"/>
          <p:cNvCxnSpPr>
            <a:stCxn id="11" idx="2"/>
            <a:endCxn id="35" idx="0"/>
          </p:cNvCxnSpPr>
          <p:nvPr/>
        </p:nvCxnSpPr>
        <p:spPr>
          <a:xfrm rot="5400000">
            <a:off x="2389253" y="3404946"/>
            <a:ext cx="547290" cy="1306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Service provided by ASB</a:t>
            </a:r>
          </a:p>
        </p:txBody>
      </p:sp>
      <p:pic>
        <p:nvPicPr>
          <p:cNvPr id="4" name="old ASB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59" y="3134594"/>
            <a:ext cx="872457" cy="8724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55851" y="3003537"/>
            <a:ext cx="1176391" cy="1076119"/>
            <a:chOff x="6980497" y="3003537"/>
            <a:chExt cx="1176391" cy="1076119"/>
          </a:xfrm>
        </p:grpSpPr>
        <p:sp>
          <p:nvSpPr>
            <p:cNvPr id="17" name="TextBox 16"/>
            <p:cNvSpPr txBox="1"/>
            <p:nvPr/>
          </p:nvSpPr>
          <p:spPr>
            <a:xfrm>
              <a:off x="6980497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EventHubs</a:t>
              </a:r>
              <a:endParaRPr lang="en-CA" dirty="0"/>
            </a:p>
          </p:txBody>
        </p:sp>
        <p:pic>
          <p:nvPicPr>
            <p:cNvPr id="3" name="event hub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912" y="3003537"/>
              <a:ext cx="838764" cy="83876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810737" y="3032516"/>
            <a:ext cx="1176391" cy="1047140"/>
            <a:chOff x="9394396" y="3032516"/>
            <a:chExt cx="1176391" cy="1047140"/>
          </a:xfrm>
        </p:grpSpPr>
        <p:sp>
          <p:nvSpPr>
            <p:cNvPr id="19" name="TextBox 18"/>
            <p:cNvSpPr txBox="1"/>
            <p:nvPr/>
          </p:nvSpPr>
          <p:spPr>
            <a:xfrm>
              <a:off x="9394396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Relays</a:t>
              </a:r>
            </a:p>
          </p:txBody>
        </p:sp>
        <p:pic>
          <p:nvPicPr>
            <p:cNvPr id="10" name="relay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8639" y="3032516"/>
              <a:ext cx="780806" cy="78080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12259" y="4331633"/>
            <a:ext cx="1176391" cy="1092851"/>
            <a:chOff x="1995918" y="4331633"/>
            <a:chExt cx="1176391" cy="1092851"/>
          </a:xfrm>
        </p:grpSpPr>
        <p:sp>
          <p:nvSpPr>
            <p:cNvPr id="6" name="queues"/>
            <p:cNvSpPr txBox="1"/>
            <p:nvPr/>
          </p:nvSpPr>
          <p:spPr>
            <a:xfrm>
              <a:off x="1995918" y="5055152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Queues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83" y="4331633"/>
              <a:ext cx="738664" cy="7386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74310" y="4331632"/>
            <a:ext cx="1571774" cy="1369851"/>
            <a:chOff x="4357969" y="4331632"/>
            <a:chExt cx="1571774" cy="1369851"/>
          </a:xfrm>
        </p:grpSpPr>
        <p:sp>
          <p:nvSpPr>
            <p:cNvPr id="15" name="TextBox 14"/>
            <p:cNvSpPr txBox="1"/>
            <p:nvPr/>
          </p:nvSpPr>
          <p:spPr>
            <a:xfrm>
              <a:off x="4357969" y="5055152"/>
              <a:ext cx="15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Topics &amp; Subscriptions</a:t>
              </a:r>
            </a:p>
          </p:txBody>
        </p:sp>
        <p:pic>
          <p:nvPicPr>
            <p:cNvPr id="37" name="topic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719" y="4331632"/>
              <a:ext cx="738664" cy="7386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98358" y="3003537"/>
            <a:ext cx="2178999" cy="1076119"/>
            <a:chOff x="2882017" y="3003537"/>
            <a:chExt cx="2178999" cy="1076119"/>
          </a:xfrm>
        </p:grpSpPr>
        <p:pic>
          <p:nvPicPr>
            <p:cNvPr id="11" name="brokered messag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196" y="3003537"/>
              <a:ext cx="780806" cy="7808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882017" y="3710324"/>
              <a:ext cx="217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Brokered Messaging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4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Some Stats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463" y="1911750"/>
            <a:ext cx="3851052" cy="192351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&gt;275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    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operations on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Service Bus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Messaging (Standard)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month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5631" y="1911750"/>
            <a:ext cx="3851052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spc="-21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1.5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Queues and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Topics in Production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0105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&gt;250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TB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Data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427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&gt;12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Monthly Data Volume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6799" y="1911750"/>
            <a:ext cx="3051888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&gt;35,000</a:t>
            </a:r>
            <a:endParaRPr lang="en-US" sz="4400" dirty="0">
              <a:solidFill>
                <a:srgbClr val="00188F"/>
              </a:solidFill>
              <a:latin typeface="Segoe UI Light"/>
              <a:cs typeface="Segoe UI Semibold" panose="020B0702040204020203" pitchFamily="34" charset="0"/>
            </a:endParaRP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Active Service Bus Namespaces</a:t>
            </a:r>
          </a:p>
        </p:txBody>
      </p:sp>
      <p:sp>
        <p:nvSpPr>
          <p:cNvPr id="9" name="TextBox 8"/>
          <p:cNvSpPr txBox="1"/>
          <p:nvPr/>
        </p:nvSpPr>
        <p:spPr>
          <a:xfrm rot="20765978">
            <a:off x="117498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440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765978">
            <a:off x="4826153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1.8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765978">
            <a:off x="6180757" y="4446566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28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765978">
            <a:off x="827743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&gt;80,000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webextension1.xml><?xml version="1.0" encoding="utf-8"?>
<we:webextension xmlns:we="http://schemas.microsoft.com/office/webextensions/webextension/2010/11" id="{11F34D74-65AA-4C8E-8B04-5276A0CC4F1C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series_id" value="&quot;cd94abe799fb5e20f7209eebfb0ff283&quot;"/>
    <we:property name="mentimeter_ppt_question_id" value="&quot;ffe285e570c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0946939-A3ED-4D9F-ABAB-BA21DEC32B35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for (var i = 0; i &lt; 10; i++)\n{\n    batch.Add(new BrokeredMessage($\&quot;Message #{i}\&quot;));\n}\nawait messageSender.SendBatchAsync(batch).ConfigureAwait(false);&quot;,&quot;ctags&quot;:{&quot;false&quot;:[{&quot;linenum&quot;:&quot;5&quot;,&quot;signature&quot;:&quot;await messageSender.SendBatchAsync(batch).ConfigureAwait(false);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B865381-7608-4C6B-82BB-130912CBF4F2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public Task Transaction() \n{\n    var msg1 = new BrokeredMessage(new string('A', 250*1024));\n    msg1.Properties.Add(\&quot;sender\&quot;, \&quot;SF1\&quot;);\n    var msg2 = new BrokeredMessage(new string('B', 250*1024));\n    msg2.Properties.Add(\&quot;sender\&quot;, \&quot;SF2\&quot;);\n    var msg3 = new BrokeredMessage(new string('C', 250*1024));\n    msg3.Properties.Add(\&quot;sender\&quot;, \&quot;SF3\&quot;);\n    var messages = new List&lt;BrokeredMessage&gt; { msg1, msg2, msg3 };\n\n    var sender = await messagingFactory.CreateMessageSenderAsync(\&quot;test\&quot;).ConfigureAwait(false);\n    using (var transaction = new TransactionScope(TransactionScopeAsyncFlowOption.Enabled))\n    {\n        foreach (var msg in messages)\n        {\n            await sender.SendAsync(msg).ConfigureAwait(false);\n        }\n        transaction.Complete();\n    }\n}\n\npublic async Task AtomicSendsWithReceive()\n{\n    var receiveQueueName = \&quot;sent-via-rcv\&quot;;\n    var dstQueueName = \&quot;sent-via-dst\&quot;;\n    await CreateQueuesAsync(namespaceManager, receiveQueueName, dstQueueName);\n\n    var factory = await MessagingFactory.CreateAsync(namespaceManager.Address, namespaceManager.Settings.TokenProvider).ConfigureAwait(false);\n    var kickoffSender = await factory.CreateMessageSenderAsync(receiveQueueName).ConfigureAwait(false); // to send the original message\n    var receiver = await factory.CreateMessageReceiverAsync(receiveQueueName).ConfigureAwait(false);\n    var sender = await factory.CreateMessageSenderAsync(dstQueueName, receiveQueueName).ConfigureAwait(false);\n\n    await kickoffSender.SendAsync(new BrokeredMessage($\&quot;incoming message {DateTime.UtcNow}\&quot;)).ConfigureAwait(false);\n    var incomingMsg = await receiver.ReceiveAsync().ConfigureAwait(false);\n    \n    using (var scope = new TransactionScope(TransactionScopeAsyncFlowOption.Enabled))\n    {\n        var newMsg = new BrokeredMessage($\&quot;new msg for incoming id: {incomingMsg.MessageId}\&quot;);\n        \n        await incomingMsg.CompleteAsync().ConfigureAwait(false);\n        \n        #region breaking atomic sends-receive\n        //await incomingMsg.AbandonAsync(new Dictionary&lt;string, object&gt;() { {\&quot;reason\&quot;, \&quot;emulating a problem\&quot;}}).ConfigureAwait(false);\n        #endregion\n        \n        await sender.SendAsync(newMsg).ConfigureAwait(false);\n        scope.Complete();\n    }\n}&quot;,&quot;ctags&quot;:{&quot;AtomicSendsWithReceive&quot;:[{&quot;linenum&quot;:&quot;22&quot;,&quot;signature&quot;:&quot;AtomicSendsWithReceive()&quot;}],&quot;Transaction&quot;:[{&quot;linenum&quot;:&quot;1&quot;,&quot;signature&quot;:&quot;Transaction()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614</Words>
  <Application>Microsoft Office PowerPoint</Application>
  <PresentationFormat>Widescreen</PresentationFormat>
  <Paragraphs>176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Azure Service Bus - The good, the Bad and the Awesome Sean Feldman, Azure Advisor &amp; MVP</vt:lpstr>
      <vt:lpstr>Disclaimer</vt:lpstr>
      <vt:lpstr>Communication</vt:lpstr>
      <vt:lpstr>PowerPoint Presentation</vt:lpstr>
      <vt:lpstr>Example: Temporal Coupling</vt:lpstr>
      <vt:lpstr>Performance RPC vs Messaging</vt:lpstr>
      <vt:lpstr>Service provided by ASB</vt:lpstr>
      <vt:lpstr>Some Stats</vt:lpstr>
      <vt:lpstr>ASB Options &amp; Tiers</vt:lpstr>
      <vt:lpstr>Brokered Message</vt:lpstr>
      <vt:lpstr>Queue</vt:lpstr>
      <vt:lpstr>Topic</vt:lpstr>
      <vt:lpstr>Entities</vt:lpstr>
      <vt:lpstr>Service Bus Explore</vt:lpstr>
      <vt:lpstr>Features</vt:lpstr>
      <vt:lpstr>Batching</vt:lpstr>
      <vt:lpstr>Deadlettering</vt:lpstr>
      <vt:lpstr>Duplicate Detection</vt:lpstr>
      <vt:lpstr>Ephemeral Entities</vt:lpstr>
      <vt:lpstr>Message Expiration</vt:lpstr>
      <vt:lpstr> </vt:lpstr>
      <vt:lpstr>Transactions</vt:lpstr>
      <vt:lpstr>Sessions</vt:lpstr>
      <vt:lpstr>Auto Forwarding</vt:lpstr>
      <vt:lpstr>Receiving Messages</vt:lpstr>
      <vt:lpstr>BrokeredMessage &amp; Client Types</vt:lpstr>
      <vt:lpstr>Operations in PeekLock Mode</vt:lpstr>
      <vt:lpstr>PowerPoint Presentation</vt:lpstr>
      <vt:lpstr>Batching</vt:lpstr>
      <vt:lpstr>OnMessage API</vt:lpstr>
      <vt:lpstr>Pub/Sub</vt:lpstr>
      <vt:lpstr>Transactions</vt:lpstr>
      <vt:lpstr>Forwarding</vt:lpstr>
      <vt:lpstr>Exception Handling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Feldman</dc:creator>
  <cp:lastModifiedBy>Sean Feldman</cp:lastModifiedBy>
  <cp:revision>28</cp:revision>
  <dcterms:created xsi:type="dcterms:W3CDTF">2016-10-10T05:07:06Z</dcterms:created>
  <dcterms:modified xsi:type="dcterms:W3CDTF">2016-10-12T17:38:44Z</dcterms:modified>
</cp:coreProperties>
</file>